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9" r:id="rId3"/>
    <p:sldId id="257" r:id="rId4"/>
    <p:sldId id="290" r:id="rId5"/>
    <p:sldId id="291" r:id="rId6"/>
    <p:sldId id="260" r:id="rId7"/>
    <p:sldId id="261" r:id="rId8"/>
    <p:sldId id="277" r:id="rId9"/>
    <p:sldId id="278" r:id="rId10"/>
    <p:sldId id="270" r:id="rId11"/>
    <p:sldId id="272" r:id="rId12"/>
    <p:sldId id="273" r:id="rId13"/>
    <p:sldId id="283" r:id="rId14"/>
    <p:sldId id="280" r:id="rId15"/>
    <p:sldId id="258" r:id="rId16"/>
    <p:sldId id="259" r:id="rId17"/>
    <p:sldId id="275" r:id="rId18"/>
    <p:sldId id="281" r:id="rId19"/>
    <p:sldId id="262" r:id="rId20"/>
    <p:sldId id="276" r:id="rId21"/>
    <p:sldId id="284" r:id="rId22"/>
    <p:sldId id="263" r:id="rId23"/>
    <p:sldId id="285" r:id="rId24"/>
    <p:sldId id="282" r:id="rId25"/>
    <p:sldId id="266" r:id="rId26"/>
    <p:sldId id="267" r:id="rId27"/>
    <p:sldId id="268" r:id="rId28"/>
    <p:sldId id="264" r:id="rId29"/>
    <p:sldId id="265" r:id="rId30"/>
    <p:sldId id="287" r:id="rId31"/>
    <p:sldId id="292" r:id="rId32"/>
    <p:sldId id="271" r:id="rId33"/>
    <p:sldId id="286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praz.MTP\Documents\Christian\Agroforesterie\EURAF\Membres%20fondateurs\EURAF_Members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[EURAF_Members 2014.xlsx]Synthesis!Tableau croisé dynamique1</c:name>
    <c:fmtId val="-1"/>
  </c:pivotSource>
  <c:chart>
    <c:title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Synthesis!$B$3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Synthesis!$A$4:$A$19</c:f>
              <c:strCache>
                <c:ptCount val="15"/>
                <c:pt idx="0">
                  <c:v>Belgium</c:v>
                </c:pt>
                <c:pt idx="1">
                  <c:v>Czech Republic </c:v>
                </c:pt>
                <c:pt idx="2">
                  <c:v>France</c:v>
                </c:pt>
                <c:pt idx="3">
                  <c:v>Germany</c:v>
                </c:pt>
                <c:pt idx="4">
                  <c:v>Greece</c:v>
                </c:pt>
                <c:pt idx="5">
                  <c:v>Hungaria</c:v>
                </c:pt>
                <c:pt idx="6">
                  <c:v>Ireland</c:v>
                </c:pt>
                <c:pt idx="7">
                  <c:v>Italy</c:v>
                </c:pt>
                <c:pt idx="8">
                  <c:v>Kosovo</c:v>
                </c:pt>
                <c:pt idx="9">
                  <c:v>Portugal</c:v>
                </c:pt>
                <c:pt idx="10">
                  <c:v>Spain</c:v>
                </c:pt>
                <c:pt idx="11">
                  <c:v>Sweden</c:v>
                </c:pt>
                <c:pt idx="12">
                  <c:v>Switzerland</c:v>
                </c:pt>
                <c:pt idx="13">
                  <c:v>The Netherlands</c:v>
                </c:pt>
                <c:pt idx="14">
                  <c:v>UK</c:v>
                </c:pt>
              </c:strCache>
            </c:strRef>
          </c:cat>
          <c:val>
            <c:numRef>
              <c:f>Synthesis!$B$4:$B$19</c:f>
              <c:numCache>
                <c:formatCode>General</c:formatCode>
                <c:ptCount val="15"/>
                <c:pt idx="0">
                  <c:v>25</c:v>
                </c:pt>
                <c:pt idx="1">
                  <c:v>6</c:v>
                </c:pt>
                <c:pt idx="2">
                  <c:v>70</c:v>
                </c:pt>
                <c:pt idx="3">
                  <c:v>14</c:v>
                </c:pt>
                <c:pt idx="4">
                  <c:v>18</c:v>
                </c:pt>
                <c:pt idx="5">
                  <c:v>1</c:v>
                </c:pt>
                <c:pt idx="6">
                  <c:v>1</c:v>
                </c:pt>
                <c:pt idx="7">
                  <c:v>14</c:v>
                </c:pt>
                <c:pt idx="8">
                  <c:v>10</c:v>
                </c:pt>
                <c:pt idx="9">
                  <c:v>19</c:v>
                </c:pt>
                <c:pt idx="10">
                  <c:v>37</c:v>
                </c:pt>
                <c:pt idx="11">
                  <c:v>19</c:v>
                </c:pt>
                <c:pt idx="12">
                  <c:v>4</c:v>
                </c:pt>
                <c:pt idx="13">
                  <c:v>3</c:v>
                </c:pt>
                <c:pt idx="1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72096"/>
        <c:axId val="127216448"/>
      </c:barChart>
      <c:catAx>
        <c:axId val="80772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7216448"/>
        <c:crosses val="autoZero"/>
        <c:auto val="1"/>
        <c:lblAlgn val="ctr"/>
        <c:lblOffset val="100"/>
        <c:noMultiLvlLbl val="0"/>
      </c:catAx>
      <c:valAx>
        <c:axId val="127216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772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AA9FC-D606-4142-9601-D4158A043352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0882A-F6B4-45D3-96C0-46FA24423A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9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44403-F6AD-40DC-BF53-20F6CA2C165A}" type="slidenum">
              <a:rPr lang="nl-NL" smtClean="0"/>
              <a:pPr/>
              <a:t>32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544B-A560-4431-BDA2-EAF2AC511BE2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C4F640-02D4-48AA-B965-AE1B9BB713F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544B-A560-4431-BDA2-EAF2AC511BE2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F640-02D4-48AA-B965-AE1B9BB713F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544B-A560-4431-BDA2-EAF2AC511BE2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F640-02D4-48AA-B965-AE1B9BB713F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LVO final bis (10cm) bewerk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6315075"/>
            <a:ext cx="1179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leeuw-G+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3" y="6357938"/>
            <a:ext cx="6365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3D7422"/>
          </a:solidFill>
        </p:spPr>
        <p:txBody>
          <a:bodyPr/>
          <a:lstStyle>
            <a:lvl1pPr>
              <a:defRPr sz="36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73DC9-85BE-4DF4-B84D-4E2B440FF0D9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3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544B-A560-4431-BDA2-EAF2AC511BE2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F640-02D4-48AA-B965-AE1B9BB713F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544B-A560-4431-BDA2-EAF2AC511BE2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F640-02D4-48AA-B965-AE1B9BB713F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544B-A560-4431-BDA2-EAF2AC511BE2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F640-02D4-48AA-B965-AE1B9BB713F2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544B-A560-4431-BDA2-EAF2AC511BE2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F640-02D4-48AA-B965-AE1B9BB713F2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544B-A560-4431-BDA2-EAF2AC511BE2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F640-02D4-48AA-B965-AE1B9BB713F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544B-A560-4431-BDA2-EAF2AC511BE2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F640-02D4-48AA-B965-AE1B9BB713F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544B-A560-4431-BDA2-EAF2AC511BE2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F640-02D4-48AA-B965-AE1B9BB713F2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544B-A560-4431-BDA2-EAF2AC511BE2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F640-02D4-48AA-B965-AE1B9BB713F2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02A544B-A560-4431-BDA2-EAF2AC511BE2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98C4F640-02D4-48AA-B965-AE1B9BB713F2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900" dirty="0" smtClean="0"/>
              <a:t>EURAF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European Agroforestry Federation</a:t>
            </a:r>
            <a:endParaRPr lang="en-US" sz="1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General Assembly 4 June 2014</a:t>
            </a:r>
          </a:p>
          <a:p>
            <a:r>
              <a:rPr lang="en-US" dirty="0" smtClean="0"/>
              <a:t>Cottbus, Germany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866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1" t="39082" r="25195" b="21045"/>
          <a:stretch/>
        </p:blipFill>
        <p:spPr>
          <a:xfrm>
            <a:off x="2483768" y="1340768"/>
            <a:ext cx="3744104" cy="30240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548680"/>
            <a:ext cx="561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Countries with national associations members of EURAF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971600" y="4653136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Only 3 in 2011 (UK, France, Greece)</a:t>
            </a:r>
          </a:p>
          <a:p>
            <a:r>
              <a:rPr lang="en-US" sz="1600" dirty="0"/>
              <a:t>5</a:t>
            </a:r>
            <a:r>
              <a:rPr lang="en-US" sz="1600" dirty="0" smtClean="0"/>
              <a:t> more in 2014 (Spain, Italy, Germany, Belgium, Sweden)</a:t>
            </a:r>
          </a:p>
          <a:p>
            <a:r>
              <a:rPr lang="en-US" sz="1600" dirty="0" smtClean="0"/>
              <a:t>2 countries in the process  (</a:t>
            </a:r>
            <a:r>
              <a:rPr lang="en-US" sz="1600" dirty="0"/>
              <a:t>C</a:t>
            </a:r>
            <a:r>
              <a:rPr lang="en-US" sz="1600" dirty="0" smtClean="0"/>
              <a:t>zech, Portugal)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8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0" t="38746" r="26373" b="20717"/>
          <a:stretch/>
        </p:blipFill>
        <p:spPr>
          <a:xfrm>
            <a:off x="2483768" y="1484784"/>
            <a:ext cx="3960112" cy="30425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548680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Countries with individual members of EURAF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2" t="36347" r="26741" b="21835"/>
          <a:stretch/>
        </p:blipFill>
        <p:spPr>
          <a:xfrm>
            <a:off x="2987824" y="1493999"/>
            <a:ext cx="3695183" cy="30793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548680"/>
            <a:ext cx="383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Countries with no members of EURAF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EURAF Newsletter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issues</a:t>
            </a:r>
          </a:p>
          <a:p>
            <a:pPr lvl="1"/>
            <a:r>
              <a:rPr lang="en-US" dirty="0" smtClean="0"/>
              <a:t>July 2012 (Christian </a:t>
            </a:r>
            <a:r>
              <a:rPr lang="en-US" dirty="0" err="1" smtClean="0"/>
              <a:t>Dupraz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March 2014 (Christian </a:t>
            </a:r>
            <a:r>
              <a:rPr lang="en-US" dirty="0" err="1" smtClean="0"/>
              <a:t>Dupraz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May 2014 (Patrick Worms)</a:t>
            </a:r>
          </a:p>
          <a:p>
            <a:pPr lvl="1"/>
            <a:r>
              <a:rPr lang="en-US" dirty="0" smtClean="0"/>
              <a:t>June 2014 (Rosa </a:t>
            </a:r>
            <a:r>
              <a:rPr lang="en-US" dirty="0" err="1" smtClean="0"/>
              <a:t>Mosquera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3378714" cy="462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15655"/>
            <a:ext cx="3075984" cy="344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5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Lobbying for agroforestry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876463" y="1268760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Brussels : Common Agriculture </a:t>
            </a:r>
            <a:r>
              <a:rPr lang="en-US" dirty="0" smtClean="0"/>
              <a:t>Policy</a:t>
            </a:r>
          </a:p>
          <a:p>
            <a:r>
              <a:rPr lang="en-US" dirty="0"/>
              <a:t>	</a:t>
            </a:r>
            <a:r>
              <a:rPr lang="en-US" dirty="0" smtClean="0"/>
              <a:t>	Parliament</a:t>
            </a:r>
          </a:p>
          <a:p>
            <a:r>
              <a:rPr lang="en-US" dirty="0"/>
              <a:t>	</a:t>
            </a:r>
            <a:r>
              <a:rPr lang="en-US" dirty="0" smtClean="0"/>
              <a:t>	European Commission</a:t>
            </a:r>
          </a:p>
          <a:p>
            <a:r>
              <a:rPr lang="en-US" dirty="0"/>
              <a:t>	</a:t>
            </a:r>
            <a:r>
              <a:rPr lang="en-US" dirty="0" smtClean="0"/>
              <a:t>		Forestry and cork advisory group</a:t>
            </a:r>
          </a:p>
          <a:p>
            <a:r>
              <a:rPr lang="en-US" dirty="0"/>
              <a:t>	</a:t>
            </a:r>
            <a:r>
              <a:rPr lang="en-US" dirty="0" smtClean="0"/>
              <a:t>		Civil Dialogue Groups (7 groups)</a:t>
            </a:r>
          </a:p>
          <a:p>
            <a:r>
              <a:rPr lang="en-US" dirty="0"/>
              <a:t>	</a:t>
            </a:r>
            <a:r>
              <a:rPr lang="en-US" dirty="0" smtClean="0"/>
              <a:t>			Direct payment and greening</a:t>
            </a:r>
          </a:p>
          <a:p>
            <a:r>
              <a:rPr lang="en-US" dirty="0"/>
              <a:t>	</a:t>
            </a:r>
            <a:r>
              <a:rPr lang="en-US" dirty="0" smtClean="0"/>
              <a:t>			Environment and climate change</a:t>
            </a:r>
          </a:p>
          <a:p>
            <a:r>
              <a:rPr lang="en-US" dirty="0"/>
              <a:t>	</a:t>
            </a:r>
            <a:r>
              <a:rPr lang="en-US" dirty="0" smtClean="0"/>
              <a:t>			CAP</a:t>
            </a:r>
          </a:p>
          <a:p>
            <a:r>
              <a:rPr lang="en-US" dirty="0"/>
              <a:t>	</a:t>
            </a:r>
            <a:r>
              <a:rPr lang="en-US" dirty="0" smtClean="0"/>
              <a:t>			Rural Development</a:t>
            </a:r>
          </a:p>
          <a:p>
            <a:r>
              <a:rPr lang="en-US" dirty="0"/>
              <a:t>	</a:t>
            </a:r>
            <a:r>
              <a:rPr lang="en-US" dirty="0" smtClean="0"/>
              <a:t>			Forestry and cork </a:t>
            </a:r>
          </a:p>
          <a:p>
            <a:r>
              <a:rPr lang="en-US" dirty="0" smtClean="0"/>
              <a:t>				Animal </a:t>
            </a:r>
          </a:p>
          <a:p>
            <a:r>
              <a:rPr lang="en-US" dirty="0"/>
              <a:t>	</a:t>
            </a:r>
            <a:r>
              <a:rPr lang="en-US" dirty="0" smtClean="0"/>
              <a:t>			Arable </a:t>
            </a:r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endParaRPr lang="en-US" dirty="0" smtClean="0"/>
          </a:p>
          <a:p>
            <a:r>
              <a:rPr lang="en-US" dirty="0" smtClean="0"/>
              <a:t>In international events (World Agroforestry Congress)</a:t>
            </a:r>
          </a:p>
          <a:p>
            <a:r>
              <a:rPr lang="en-US" dirty="0" smtClean="0"/>
              <a:t>At national and regional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73" y="609600"/>
            <a:ext cx="5080000" cy="380492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Lobbying in Brussels</a:t>
            </a:r>
            <a:endParaRPr lang="en-US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Positions papers</a:t>
            </a:r>
          </a:p>
          <a:p>
            <a:r>
              <a:rPr lang="en-US" dirty="0" smtClean="0"/>
              <a:t>Meetings with DGs</a:t>
            </a:r>
          </a:p>
          <a:p>
            <a:r>
              <a:rPr lang="en-US" dirty="0" smtClean="0"/>
              <a:t>Meetings with MEPs</a:t>
            </a:r>
          </a:p>
          <a:p>
            <a:endParaRPr lang="en-US" dirty="0"/>
          </a:p>
          <a:p>
            <a:r>
              <a:rPr lang="en-US" dirty="0" smtClean="0"/>
              <a:t>Contract with ALIENOR for 2014 (</a:t>
            </a:r>
            <a:r>
              <a:rPr lang="en-US" dirty="0" err="1" smtClean="0"/>
              <a:t>Mélanie</a:t>
            </a:r>
            <a:r>
              <a:rPr lang="en-US" dirty="0" smtClean="0"/>
              <a:t> </a:t>
            </a:r>
            <a:r>
              <a:rPr lang="en-US" dirty="0" err="1" smtClean="0"/>
              <a:t>Lamaison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064000" cy="304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311912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Lobbying achievements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 in the first pillar of CAP</a:t>
            </a:r>
          </a:p>
          <a:p>
            <a:r>
              <a:rPr lang="en-US" dirty="0" smtClean="0"/>
              <a:t>AF in the second pillar of the CAP</a:t>
            </a:r>
          </a:p>
          <a:p>
            <a:r>
              <a:rPr lang="en-US" dirty="0" smtClean="0"/>
              <a:t>AF Project pilot?</a:t>
            </a:r>
          </a:p>
          <a:p>
            <a:r>
              <a:rPr lang="en-US" dirty="0" smtClean="0"/>
              <a:t>EURAF in most important committees</a:t>
            </a:r>
          </a:p>
          <a:p>
            <a:endParaRPr lang="en-US" dirty="0"/>
          </a:p>
          <a:p>
            <a:r>
              <a:rPr lang="en-US" dirty="0" smtClean="0"/>
              <a:t>National level : all has to be 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TAKING PART IN EUROPEAN PROJECTS on agroforestry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EURAF in AGFORWARD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European project on Agroforestry : we had to be there. </a:t>
            </a:r>
          </a:p>
          <a:p>
            <a:r>
              <a:rPr lang="en-US" dirty="0" smtClean="0"/>
              <a:t>Right choice…</a:t>
            </a:r>
          </a:p>
          <a:p>
            <a:r>
              <a:rPr lang="en-US" dirty="0" smtClean="0"/>
              <a:t>Project proposal written by CD</a:t>
            </a:r>
          </a:p>
          <a:p>
            <a:r>
              <a:rPr lang="en-US" dirty="0" smtClean="0"/>
              <a:t>EURAF budget : 150483 €</a:t>
            </a:r>
          </a:p>
          <a:p>
            <a:r>
              <a:rPr lang="en-US" dirty="0" smtClean="0"/>
              <a:t>Two staff contracted</a:t>
            </a:r>
          </a:p>
          <a:p>
            <a:r>
              <a:rPr lang="en-US" dirty="0" smtClean="0"/>
              <a:t>EURAF contact : Norbert </a:t>
            </a:r>
            <a:r>
              <a:rPr lang="en-US" dirty="0" err="1" smtClean="0"/>
              <a:t>Lamersdorf</a:t>
            </a: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29626"/>
              </p:ext>
            </p:extLst>
          </p:nvPr>
        </p:nvGraphicFramePr>
        <p:xfrm>
          <a:off x="755576" y="4149080"/>
          <a:ext cx="73914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1041400"/>
                <a:gridCol w="1295400"/>
                <a:gridCol w="1104900"/>
                <a:gridCol w="1133276"/>
                <a:gridCol w="1008112"/>
                <a:gridCol w="1198712"/>
              </a:tblGrid>
              <a:tr h="571500"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</a:rPr>
                        <a:t>No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>
                          <a:effectLst/>
                        </a:rPr>
                        <a:t>Participant short name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 err="1">
                          <a:effectLst/>
                        </a:rPr>
                        <a:t>Prefinancing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endParaRPr lang="fr-FR" sz="11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fr-FR" sz="1100" u="none" strike="noStrike" dirty="0" smtClean="0">
                          <a:effectLst/>
                        </a:rPr>
                        <a:t>(</a:t>
                      </a:r>
                      <a:r>
                        <a:rPr lang="fr-FR" sz="1100" u="none" strike="noStrike" dirty="0" err="1">
                          <a:effectLst/>
                        </a:rPr>
                        <a:t>January</a:t>
                      </a:r>
                      <a:r>
                        <a:rPr lang="fr-FR" sz="1100" u="none" strike="noStrike" dirty="0">
                          <a:effectLst/>
                        </a:rPr>
                        <a:t> 2014)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Interim Payment 1 (March 2015)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Interim Payment 2 (August 2016)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>
                          <a:effectLst/>
                        </a:rPr>
                        <a:t>Final Payment (January 2018)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>
                          <a:effectLst/>
                        </a:rPr>
                        <a:t>Total payments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EURAF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72733.00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17556.80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30096.60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30096.60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150483.00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3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Report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OCTOBER 2012 – May 2014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Christian </a:t>
            </a:r>
            <a:r>
              <a:rPr lang="en-US" dirty="0" err="1" smtClean="0"/>
              <a:t>Dupraz</a:t>
            </a:r>
            <a:r>
              <a:rPr lang="en-US" dirty="0" smtClean="0"/>
              <a:t>, President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866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5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EURAF in AGROFE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project on training in Agroforestry  </a:t>
            </a:r>
          </a:p>
          <a:p>
            <a:r>
              <a:rPr lang="en-US" dirty="0" smtClean="0"/>
              <a:t>EURAF budget : 9000 €</a:t>
            </a:r>
          </a:p>
          <a:p>
            <a:r>
              <a:rPr lang="en-US" dirty="0" smtClean="0"/>
              <a:t>EURAF contact : Sylvie </a:t>
            </a:r>
            <a:r>
              <a:rPr lang="en-US" dirty="0" err="1" smtClean="0"/>
              <a:t>Guillerme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EUROPEAN CONFERENCES ON AGROFORESTRY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1772816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major EURAF commitment</a:t>
            </a:r>
          </a:p>
          <a:p>
            <a:endParaRPr lang="en-US" dirty="0"/>
          </a:p>
          <a:p>
            <a:r>
              <a:rPr lang="en-US" dirty="0" smtClean="0"/>
              <a:t>Every two year : 2012, 2014, 2016 …..</a:t>
            </a:r>
          </a:p>
          <a:p>
            <a:endParaRPr lang="en-US" dirty="0"/>
          </a:p>
          <a:p>
            <a:r>
              <a:rPr lang="en-US" dirty="0" smtClean="0"/>
              <a:t>After Brussels, Cottbus and possibly Montpellier 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CONFERENCE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Brussels 2012</a:t>
            </a:r>
          </a:p>
          <a:p>
            <a:r>
              <a:rPr lang="en-US" dirty="0" smtClean="0"/>
              <a:t>Around 100 participants</a:t>
            </a:r>
            <a:endParaRPr lang="en-US" dirty="0"/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29000"/>
            <a:ext cx="2911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1520" y="3300000"/>
            <a:ext cx="4752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charset="0"/>
              </a:rPr>
              <a:t>FIRST EUROPEAN AGROFORESTRY CONFERENCE</a:t>
            </a:r>
          </a:p>
          <a:p>
            <a:pPr algn="ctr"/>
            <a:r>
              <a:rPr lang="en-US" b="1" dirty="0" smtClean="0">
                <a:latin typeface="Arial" charset="0"/>
              </a:rPr>
              <a:t>"Priorities for European Agroforestry" October 9-10, 2012</a:t>
            </a: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CONFERENCE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Cottbus 2014</a:t>
            </a:r>
          </a:p>
          <a:p>
            <a:r>
              <a:rPr lang="en-US" dirty="0" smtClean="0"/>
              <a:t>Around 150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EURAF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EURAF Executive Committee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elected officers</a:t>
            </a:r>
          </a:p>
          <a:p>
            <a:pPr lvl="1"/>
            <a:r>
              <a:rPr lang="en-US" dirty="0" smtClean="0"/>
              <a:t>President : Christian </a:t>
            </a:r>
            <a:r>
              <a:rPr lang="en-US" dirty="0" err="1" smtClean="0"/>
              <a:t>Dupraz</a:t>
            </a:r>
            <a:endParaRPr lang="en-US" dirty="0" smtClean="0"/>
          </a:p>
          <a:p>
            <a:pPr lvl="1"/>
            <a:r>
              <a:rPr lang="en-US" dirty="0" smtClean="0"/>
              <a:t>Deputy-President : Stephen Briggs</a:t>
            </a:r>
          </a:p>
          <a:p>
            <a:pPr lvl="1"/>
            <a:r>
              <a:rPr lang="en-US" dirty="0" smtClean="0"/>
              <a:t>Secretary : Rosa </a:t>
            </a:r>
            <a:r>
              <a:rPr lang="en-US" dirty="0" err="1" smtClean="0"/>
              <a:t>Mosquera</a:t>
            </a:r>
            <a:endParaRPr lang="en-US" dirty="0" smtClean="0"/>
          </a:p>
          <a:p>
            <a:pPr lvl="1"/>
            <a:r>
              <a:rPr lang="en-US" dirty="0" smtClean="0"/>
              <a:t>Deputy-Secretary : </a:t>
            </a:r>
            <a:r>
              <a:rPr lang="en-US" dirty="0" err="1" smtClean="0"/>
              <a:t>Jeroen</a:t>
            </a:r>
            <a:r>
              <a:rPr lang="en-US" dirty="0" smtClean="0"/>
              <a:t> </a:t>
            </a:r>
            <a:r>
              <a:rPr lang="en-US" dirty="0" err="1" smtClean="0"/>
              <a:t>Watté</a:t>
            </a:r>
            <a:endParaRPr lang="en-US" dirty="0" smtClean="0"/>
          </a:p>
          <a:p>
            <a:pPr lvl="1"/>
            <a:r>
              <a:rPr lang="en-US" dirty="0" smtClean="0"/>
              <a:t>Treasurer : Dirk </a:t>
            </a:r>
            <a:r>
              <a:rPr lang="en-US" dirty="0" err="1" smtClean="0"/>
              <a:t>Freese</a:t>
            </a:r>
            <a:endParaRPr lang="en-US" dirty="0" smtClean="0"/>
          </a:p>
          <a:p>
            <a:pPr lvl="1"/>
            <a:r>
              <a:rPr lang="en-US" dirty="0" smtClean="0"/>
              <a:t>Deputy-Treasurer : </a:t>
            </a:r>
            <a:r>
              <a:rPr lang="en-US" dirty="0" err="1" smtClean="0"/>
              <a:t>Giustino</a:t>
            </a:r>
            <a:r>
              <a:rPr lang="en-US" dirty="0" smtClean="0"/>
              <a:t> </a:t>
            </a:r>
            <a:r>
              <a:rPr lang="en-US" dirty="0" err="1" smtClean="0"/>
              <a:t>Mezzalira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EURAF Executive Committee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National Delegates from 13 countries</a:t>
            </a:r>
          </a:p>
          <a:p>
            <a:pPr lvl="1"/>
            <a:r>
              <a:rPr lang="en-US" dirty="0"/>
              <a:t>Belgium : Bernard </a:t>
            </a:r>
            <a:r>
              <a:rPr lang="en-US" dirty="0" err="1"/>
              <a:t>Maus</a:t>
            </a:r>
            <a:endParaRPr lang="en-US" dirty="0"/>
          </a:p>
          <a:p>
            <a:pPr lvl="1"/>
            <a:r>
              <a:rPr lang="en-US" dirty="0"/>
              <a:t>Czech republic : </a:t>
            </a:r>
            <a:r>
              <a:rPr lang="en-US" dirty="0" err="1"/>
              <a:t>Bohdan</a:t>
            </a:r>
            <a:r>
              <a:rPr lang="en-US" dirty="0"/>
              <a:t> </a:t>
            </a:r>
            <a:r>
              <a:rPr lang="en-US" dirty="0" err="1" smtClean="0"/>
              <a:t>Lojda</a:t>
            </a:r>
            <a:r>
              <a:rPr lang="en-US" dirty="0" smtClean="0"/>
              <a:t> (joined 2014)</a:t>
            </a:r>
            <a:endParaRPr lang="en-US" dirty="0"/>
          </a:p>
          <a:p>
            <a:pPr lvl="1"/>
            <a:r>
              <a:rPr lang="fr-FR" dirty="0"/>
              <a:t>France: Sylvie </a:t>
            </a:r>
            <a:r>
              <a:rPr lang="fr-FR" dirty="0" err="1"/>
              <a:t>Guillerme</a:t>
            </a:r>
            <a:r>
              <a:rPr lang="fr-FR" dirty="0"/>
              <a:t>, Yves </a:t>
            </a:r>
            <a:r>
              <a:rPr lang="fr-FR" dirty="0" err="1"/>
              <a:t>Gabory</a:t>
            </a:r>
            <a:endParaRPr lang="fr-FR" dirty="0"/>
          </a:p>
          <a:p>
            <a:pPr lvl="1"/>
            <a:r>
              <a:rPr lang="fr-FR" dirty="0"/>
              <a:t>Germany: Norbert </a:t>
            </a:r>
            <a:r>
              <a:rPr lang="fr-FR" dirty="0" err="1"/>
              <a:t>Lamersdorf</a:t>
            </a:r>
            <a:r>
              <a:rPr lang="fr-FR" dirty="0"/>
              <a:t>, Heinrich </a:t>
            </a:r>
            <a:r>
              <a:rPr lang="fr-FR" dirty="0" err="1"/>
              <a:t>Spiecker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Greece</a:t>
            </a:r>
            <a:r>
              <a:rPr lang="fr-FR" dirty="0"/>
              <a:t>: Konstantinos </a:t>
            </a:r>
            <a:r>
              <a:rPr lang="fr-FR" dirty="0" err="1"/>
              <a:t>Mantzanas</a:t>
            </a:r>
            <a:r>
              <a:rPr lang="fr-FR" dirty="0"/>
              <a:t>, Anastasia </a:t>
            </a:r>
            <a:r>
              <a:rPr lang="fr-FR" dirty="0" err="1"/>
              <a:t>Pantera</a:t>
            </a:r>
            <a:endParaRPr lang="fr-FR" dirty="0"/>
          </a:p>
          <a:p>
            <a:pPr lvl="1"/>
            <a:r>
              <a:rPr lang="en-US" dirty="0" smtClean="0"/>
              <a:t>Italy : Adolfo </a:t>
            </a:r>
            <a:r>
              <a:rPr lang="en-US" dirty="0" err="1" smtClean="0"/>
              <a:t>Rosati</a:t>
            </a:r>
            <a:endParaRPr lang="en-US" dirty="0" smtClean="0"/>
          </a:p>
          <a:p>
            <a:pPr lvl="1"/>
            <a:r>
              <a:rPr lang="en-US" dirty="0"/>
              <a:t>Kosovo : Sami </a:t>
            </a:r>
            <a:r>
              <a:rPr lang="en-US" dirty="0" err="1"/>
              <a:t>Kriezyu</a:t>
            </a:r>
            <a:endParaRPr lang="en-US" dirty="0"/>
          </a:p>
          <a:p>
            <a:pPr lvl="1"/>
            <a:r>
              <a:rPr lang="fr-FR" dirty="0"/>
              <a:t>Portugal:  João HN Palma, Joana Amaral Paulo</a:t>
            </a:r>
          </a:p>
          <a:p>
            <a:pPr lvl="1"/>
            <a:r>
              <a:rPr lang="en-US" dirty="0" smtClean="0"/>
              <a:t>Spain : Gerardo Moreno</a:t>
            </a:r>
          </a:p>
          <a:p>
            <a:pPr lvl="1"/>
            <a:r>
              <a:rPr lang="en-US" dirty="0" smtClean="0"/>
              <a:t>Sweden : Johanna </a:t>
            </a:r>
            <a:r>
              <a:rPr lang="en-US" dirty="0" err="1" smtClean="0"/>
              <a:t>Björklund</a:t>
            </a:r>
            <a:r>
              <a:rPr lang="en-US" dirty="0" smtClean="0"/>
              <a:t>, J</a:t>
            </a:r>
            <a:r>
              <a:rPr lang="en-US" dirty="0"/>
              <a:t>an </a:t>
            </a:r>
            <a:r>
              <a:rPr lang="en-US" dirty="0" err="1"/>
              <a:t>Eksvärd</a:t>
            </a:r>
            <a:endParaRPr lang="en-US" dirty="0" smtClean="0"/>
          </a:p>
          <a:p>
            <a:pPr lvl="1"/>
            <a:r>
              <a:rPr lang="fr-FR" dirty="0" err="1" smtClean="0"/>
              <a:t>Switzerland</a:t>
            </a:r>
            <a:r>
              <a:rPr lang="fr-FR" dirty="0"/>
              <a:t>: Felix Herzog, </a:t>
            </a:r>
            <a:r>
              <a:rPr lang="fr-FR" dirty="0" err="1"/>
              <a:t>Mareike</a:t>
            </a:r>
            <a:r>
              <a:rPr lang="fr-FR" dirty="0"/>
              <a:t> </a:t>
            </a:r>
            <a:r>
              <a:rPr lang="fr-FR" dirty="0" err="1"/>
              <a:t>Jäger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dirty="0" smtClean="0"/>
              <a:t>The </a:t>
            </a:r>
            <a:r>
              <a:rPr lang="fr-FR" dirty="0" err="1"/>
              <a:t>Netherlands</a:t>
            </a:r>
            <a:r>
              <a:rPr lang="fr-FR" dirty="0"/>
              <a:t>: Mark </a:t>
            </a:r>
            <a:r>
              <a:rPr lang="fr-FR" dirty="0" err="1"/>
              <a:t>Vonk</a:t>
            </a:r>
            <a:r>
              <a:rPr lang="fr-FR" dirty="0"/>
              <a:t>, </a:t>
            </a:r>
            <a:r>
              <a:rPr lang="fr-FR" dirty="0" err="1"/>
              <a:t>Emiel</a:t>
            </a:r>
            <a:r>
              <a:rPr lang="fr-FR" dirty="0"/>
              <a:t> </a:t>
            </a:r>
            <a:r>
              <a:rPr lang="fr-FR" dirty="0" err="1"/>
              <a:t>Anssems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en-US" dirty="0" smtClean="0"/>
              <a:t>UK </a:t>
            </a:r>
            <a:r>
              <a:rPr lang="en-US" dirty="0"/>
              <a:t>: Jo Smith, Mike Strachan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6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EURAF Executive Committee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: 19 members</a:t>
            </a:r>
          </a:p>
          <a:p>
            <a:r>
              <a:rPr lang="en-US" dirty="0" smtClean="0"/>
              <a:t>Quorum at 10 present</a:t>
            </a:r>
          </a:p>
          <a:p>
            <a:r>
              <a:rPr lang="en-US" dirty="0" smtClean="0"/>
              <a:t>38 meetings of the EC (first Tuesday of the month at 10:30 am CET by Skype)</a:t>
            </a:r>
          </a:p>
          <a:p>
            <a:r>
              <a:rPr lang="en-US" dirty="0" smtClean="0"/>
              <a:t>All meeting reports available on the Web site</a:t>
            </a:r>
          </a:p>
          <a:p>
            <a:endParaRPr lang="en-US" dirty="0"/>
          </a:p>
          <a:p>
            <a:r>
              <a:rPr lang="en-US" dirty="0" smtClean="0"/>
              <a:t>Attendance was not satisfactory. 5 countries were never represented during the last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EURAF’s STAFF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Anja</a:t>
            </a:r>
            <a:r>
              <a:rPr lang="en-US" dirty="0" smtClean="0"/>
              <a:t> </a:t>
            </a:r>
            <a:r>
              <a:rPr lang="en-US" dirty="0" err="1" smtClean="0"/>
              <a:t>Chalmin</a:t>
            </a:r>
            <a:r>
              <a:rPr lang="en-US" dirty="0" smtClean="0"/>
              <a:t>, animation officer</a:t>
            </a:r>
          </a:p>
          <a:p>
            <a:r>
              <a:rPr lang="en-US" sz="1600" dirty="0" smtClean="0"/>
              <a:t>Contract : April 2014 to March 2016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875856" cy="3877056"/>
          </a:xfrm>
        </p:spPr>
        <p:txBody>
          <a:bodyPr/>
          <a:lstStyle/>
          <a:p>
            <a:r>
              <a:rPr lang="en-US" dirty="0" err="1" smtClean="0"/>
              <a:t>Jabier</a:t>
            </a:r>
            <a:r>
              <a:rPr lang="en-US" dirty="0" smtClean="0"/>
              <a:t> Ruiz </a:t>
            </a:r>
            <a:r>
              <a:rPr lang="en-US" dirty="0" err="1" smtClean="0"/>
              <a:t>Mirazo</a:t>
            </a:r>
            <a:r>
              <a:rPr lang="en-US" dirty="0" smtClean="0"/>
              <a:t>, policy officer</a:t>
            </a:r>
          </a:p>
          <a:p>
            <a:r>
              <a:rPr lang="en-US" sz="1600" dirty="0" smtClean="0"/>
              <a:t>Contract : June 2014 to September 2015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868863"/>
            <a:ext cx="1866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8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/>
        </p:blipFill>
        <p:spPr>
          <a:xfrm>
            <a:off x="1763688" y="2780928"/>
            <a:ext cx="1146175" cy="1654810"/>
          </a:xfrm>
          <a:prstGeom prst="rect">
            <a:avLst/>
          </a:prstGeom>
        </p:spPr>
      </p:pic>
      <p:pic>
        <p:nvPicPr>
          <p:cNvPr id="7" name="Grafik 9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33663"/>
            <a:ext cx="135445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Euraf</a:t>
            </a:r>
            <a:r>
              <a:rPr lang="en-US" dirty="0" smtClean="0"/>
              <a:t> is now on good tracks</a:t>
            </a:r>
          </a:p>
          <a:p>
            <a:endParaRPr lang="en-US" dirty="0"/>
          </a:p>
          <a:p>
            <a:r>
              <a:rPr lang="en-US" dirty="0" smtClean="0"/>
              <a:t>Time to be more professional</a:t>
            </a:r>
          </a:p>
          <a:p>
            <a:endParaRPr lang="en-US" dirty="0"/>
          </a:p>
          <a:p>
            <a:r>
              <a:rPr lang="en-US" dirty="0" smtClean="0"/>
              <a:t>New projects necessary</a:t>
            </a:r>
          </a:p>
          <a:p>
            <a:endParaRPr lang="en-US" dirty="0"/>
          </a:p>
          <a:p>
            <a:r>
              <a:rPr lang="en-US" dirty="0" smtClean="0"/>
              <a:t>Let’s share the burden</a:t>
            </a:r>
            <a:endParaRPr lang="en-US" dirty="0"/>
          </a:p>
        </p:txBody>
      </p:sp>
      <p:pic>
        <p:nvPicPr>
          <p:cNvPr id="4" name="Picture 2" descr="French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92150"/>
            <a:ext cx="3910012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European Agroforestry Federation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16 December 2011 in Paris</a:t>
            </a:r>
          </a:p>
          <a:p>
            <a:r>
              <a:rPr lang="en-US" dirty="0" smtClean="0"/>
              <a:t>First General Assembly 2012 in Brussels</a:t>
            </a:r>
          </a:p>
          <a:p>
            <a:r>
              <a:rPr lang="en-US" dirty="0" smtClean="0"/>
              <a:t>Monthly meetings of the Executive Committee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45024"/>
            <a:ext cx="3048000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step : IUAF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600200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40009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Merci pour </a:t>
            </a:r>
            <a:r>
              <a:rPr lang="en-US" sz="2000" dirty="0" err="1" smtClean="0"/>
              <a:t>votre</a:t>
            </a:r>
            <a:r>
              <a:rPr lang="en-US" sz="2000" dirty="0" smtClean="0"/>
              <a:t> attention!</a:t>
            </a:r>
            <a:endParaRPr lang="en-US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7" y="2433637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5873080"/>
            <a:ext cx="9144000" cy="76200"/>
          </a:xfrm>
          <a:prstGeom prst="rect">
            <a:avLst/>
          </a:prstGeom>
          <a:gradFill rotWithShape="0">
            <a:gsLst>
              <a:gs pos="0">
                <a:srgbClr val="11A311"/>
              </a:gs>
              <a:gs pos="100000">
                <a:srgbClr val="10086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pic>
        <p:nvPicPr>
          <p:cNvPr id="7" name="Afbeelding 6" descr="woordenwolkAGF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8584" y="922247"/>
            <a:ext cx="5830823" cy="51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Merci!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6" y="506864"/>
            <a:ext cx="2438400" cy="1828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92696"/>
            <a:ext cx="2438400" cy="1828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80" y="4501988"/>
            <a:ext cx="2438400" cy="1828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60" y="2852936"/>
            <a:ext cx="6949440" cy="15087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1" y="4470551"/>
            <a:ext cx="2423613" cy="16056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82" y="4525273"/>
            <a:ext cx="2258415" cy="14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European Agroforestry Federation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99810"/>
            <a:ext cx="5472608" cy="40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616483" cy="50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1" r="-13726"/>
          <a:stretch/>
        </p:blipFill>
        <p:spPr>
          <a:xfrm>
            <a:off x="2843808" y="1916832"/>
            <a:ext cx="5724000" cy="3249168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Major events since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events since 2012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Constitution finalized and EURAF declared as a French NGO (15/12/2012)</a:t>
            </a:r>
          </a:p>
          <a:p>
            <a:r>
              <a:rPr lang="en-US" dirty="0" smtClean="0"/>
              <a:t>Official headquarters in Montpellier</a:t>
            </a:r>
          </a:p>
          <a:p>
            <a:r>
              <a:rPr lang="en-US" dirty="0" smtClean="0"/>
              <a:t>Bank account opened (</a:t>
            </a:r>
            <a:r>
              <a:rPr lang="en-US" dirty="0" err="1" smtClean="0"/>
              <a:t>Crédit</a:t>
            </a:r>
            <a:r>
              <a:rPr lang="en-US" dirty="0" smtClean="0"/>
              <a:t> </a:t>
            </a:r>
            <a:r>
              <a:rPr lang="en-US" dirty="0" err="1" smtClean="0"/>
              <a:t>Agricole</a:t>
            </a:r>
            <a:r>
              <a:rPr lang="en-US" dirty="0" smtClean="0"/>
              <a:t> du Languedoc)</a:t>
            </a:r>
          </a:p>
          <a:p>
            <a:r>
              <a:rPr lang="en-US" dirty="0" smtClean="0"/>
              <a:t>Web-site opened thanks to Gerry Lawson and Joao Palma : 				</a:t>
            </a:r>
            <a:r>
              <a:rPr lang="en-GB" altLang="fr-FR" dirty="0" smtClean="0"/>
              <a:t>www.agroforestry.eu</a:t>
            </a:r>
            <a:endParaRPr lang="en-GB" altLang="fr-FR" dirty="0"/>
          </a:p>
          <a:p>
            <a:r>
              <a:rPr lang="en-US" dirty="0" smtClean="0"/>
              <a:t>Logo designed by Christopher </a:t>
            </a:r>
            <a:r>
              <a:rPr lang="en-US" dirty="0" err="1" smtClean="0"/>
              <a:t>Morhardt</a:t>
            </a:r>
            <a:r>
              <a:rPr lang="en-US" dirty="0" smtClean="0"/>
              <a:t> and Adolfo </a:t>
            </a:r>
            <a:r>
              <a:rPr lang="en-US" dirty="0" err="1" smtClean="0"/>
              <a:t>Rosati</a:t>
            </a:r>
            <a:endParaRPr lang="en-US" dirty="0" smtClean="0"/>
          </a:p>
          <a:p>
            <a:r>
              <a:rPr lang="en-US" dirty="0" smtClean="0"/>
              <a:t>EURAF successful in two European projects :  AGFORWARD,  AGROFE</a:t>
            </a:r>
          </a:p>
          <a:p>
            <a:r>
              <a:rPr lang="en-US" dirty="0" smtClean="0"/>
              <a:t>Two staff contracted : </a:t>
            </a:r>
            <a:r>
              <a:rPr lang="en-US" dirty="0" err="1" smtClean="0"/>
              <a:t>Anja</a:t>
            </a:r>
            <a:r>
              <a:rPr lang="en-US" dirty="0" smtClean="0"/>
              <a:t> </a:t>
            </a:r>
            <a:r>
              <a:rPr lang="en-US" dirty="0" err="1" smtClean="0"/>
              <a:t>Chalmin</a:t>
            </a:r>
            <a:r>
              <a:rPr lang="en-US" dirty="0" smtClean="0"/>
              <a:t> and </a:t>
            </a:r>
            <a:r>
              <a:rPr lang="en-US" dirty="0" err="1" smtClean="0"/>
              <a:t>Jabier</a:t>
            </a:r>
            <a:r>
              <a:rPr lang="en-US" dirty="0" smtClean="0"/>
              <a:t> Ruiz </a:t>
            </a:r>
            <a:r>
              <a:rPr lang="en-US" dirty="0" err="1" smtClean="0"/>
              <a:t>Mirazo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868863"/>
            <a:ext cx="1866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Consolidating EURAF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51920" y="1600200"/>
            <a:ext cx="4834880" cy="32689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600" dirty="0" err="1" smtClean="0"/>
              <a:t>Asociacion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Europea</a:t>
            </a:r>
            <a:r>
              <a:rPr lang="fr-FR" altLang="fr-FR" sz="1600" dirty="0" smtClean="0"/>
              <a:t> de </a:t>
            </a:r>
            <a:r>
              <a:rPr lang="fr-FR" altLang="fr-FR" sz="1600" dirty="0" err="1" smtClean="0"/>
              <a:t>Sistemas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Agroforestales</a:t>
            </a:r>
            <a:endParaRPr lang="fr-FR" altLang="fr-FR" sz="1600" dirty="0" smtClean="0"/>
          </a:p>
          <a:p>
            <a:r>
              <a:rPr lang="fr-FR" altLang="fr-FR" sz="1600" dirty="0" err="1" smtClean="0"/>
              <a:t>Evropaiki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Enosi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Agrosadoponias</a:t>
            </a:r>
            <a:endParaRPr lang="fr-FR" altLang="fr-FR" sz="1600" dirty="0" smtClean="0"/>
          </a:p>
          <a:p>
            <a:r>
              <a:rPr lang="fr-FR" altLang="fr-FR" sz="1600" dirty="0" err="1" smtClean="0"/>
              <a:t>Europäische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Gesellschaft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für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Agroforstwirtschaft</a:t>
            </a:r>
            <a:endParaRPr lang="fr-FR" altLang="fr-FR" sz="1600" dirty="0" smtClean="0"/>
          </a:p>
          <a:p>
            <a:r>
              <a:rPr lang="fr-FR" altLang="fr-FR" sz="1600" dirty="0" err="1" smtClean="0"/>
              <a:t>European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Agroforestry</a:t>
            </a:r>
            <a:r>
              <a:rPr lang="fr-FR" altLang="fr-FR" sz="1600" dirty="0" smtClean="0"/>
              <a:t> Association</a:t>
            </a:r>
          </a:p>
          <a:p>
            <a:r>
              <a:rPr lang="fr-FR" altLang="fr-FR" sz="1600" dirty="0" smtClean="0"/>
              <a:t>Fédération Européenne d’Agroforesterie</a:t>
            </a:r>
          </a:p>
          <a:p>
            <a:r>
              <a:rPr lang="fr-FR" altLang="fr-FR" sz="1600" dirty="0" err="1" smtClean="0"/>
              <a:t>Associação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Europeia</a:t>
            </a:r>
            <a:r>
              <a:rPr lang="fr-FR" altLang="fr-FR" sz="1600" dirty="0" smtClean="0"/>
              <a:t> de </a:t>
            </a:r>
            <a:r>
              <a:rPr lang="fr-FR" altLang="fr-FR" sz="1600" dirty="0" err="1" smtClean="0"/>
              <a:t>Agroflorestas</a:t>
            </a:r>
            <a:endParaRPr lang="fr-FR" altLang="fr-FR" sz="1600" dirty="0" smtClean="0"/>
          </a:p>
          <a:p>
            <a:endParaRPr lang="fr-FR" altLang="fr-FR" sz="1600" dirty="0"/>
          </a:p>
        </p:txBody>
      </p:sp>
    </p:spTree>
    <p:extLst>
      <p:ext uri="{BB962C8B-B14F-4D97-AF65-F5344CB8AC3E}">
        <p14:creationId xmlns:p14="http://schemas.microsoft.com/office/powerpoint/2010/main" val="19609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Consolidating EURAF</a:t>
            </a:r>
            <a:endParaRPr lang="en-US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777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228184" y="105023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2013 : 99 members</a:t>
            </a:r>
          </a:p>
          <a:p>
            <a:r>
              <a:rPr lang="en-US" sz="1600" dirty="0" smtClean="0"/>
              <a:t>30 May 2014 : 252 members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08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in pop">
  <a:themeElements>
    <a:clrScheme name="urbai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i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i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TC101859862[[fn=Pop urbain]]</Template>
  <TotalTime>259</TotalTime>
  <Words>659</Words>
  <Application>Microsoft Office PowerPoint</Application>
  <PresentationFormat>Presentación en pantalla (4:3)</PresentationFormat>
  <Paragraphs>167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urbain pop</vt:lpstr>
      <vt:lpstr>EURAF European Agroforestry Federation</vt:lpstr>
      <vt:lpstr>Activity Report  OCTOBER 2012 – May 2014</vt:lpstr>
      <vt:lpstr>European Agroforestry Federation</vt:lpstr>
      <vt:lpstr>European Agroforestry Federation</vt:lpstr>
      <vt:lpstr>Presentación de PowerPoint</vt:lpstr>
      <vt:lpstr>Presentación de PowerPoint</vt:lpstr>
      <vt:lpstr>Major events since 2012</vt:lpstr>
      <vt:lpstr>Consolidating EURAF</vt:lpstr>
      <vt:lpstr>Consolidating EURAF</vt:lpstr>
      <vt:lpstr>Presentación de PowerPoint</vt:lpstr>
      <vt:lpstr>Presentación de PowerPoint</vt:lpstr>
      <vt:lpstr>Presentación de PowerPoint</vt:lpstr>
      <vt:lpstr>EURAF Newsletter</vt:lpstr>
      <vt:lpstr>Lobbying for agroforestry</vt:lpstr>
      <vt:lpstr>Lobbying in Brussels</vt:lpstr>
      <vt:lpstr>Presentación de PowerPoint</vt:lpstr>
      <vt:lpstr>Lobbying achievements</vt:lpstr>
      <vt:lpstr>TAKING PART IN EUROPEAN PROJECTS on agroforestry</vt:lpstr>
      <vt:lpstr>EURAF in AGFORWARD</vt:lpstr>
      <vt:lpstr>EURAF in AGROFE</vt:lpstr>
      <vt:lpstr>EUROPEAN CONFERENCES ON AGROFORESTRY</vt:lpstr>
      <vt:lpstr>First CONFERENCE</vt:lpstr>
      <vt:lpstr>SECOND CONFERENCE</vt:lpstr>
      <vt:lpstr>EURAF MANAGEMENT</vt:lpstr>
      <vt:lpstr>The EURAF Executive Committee</vt:lpstr>
      <vt:lpstr>The EURAF Executive Committee</vt:lpstr>
      <vt:lpstr>The EURAF Executive Committee</vt:lpstr>
      <vt:lpstr>EURAF’s STAFF</vt:lpstr>
      <vt:lpstr>And now?</vt:lpstr>
      <vt:lpstr>A new step : IUAF</vt:lpstr>
      <vt:lpstr>Merci pour votre attention!</vt:lpstr>
      <vt:lpstr>Presentación de PowerPoint</vt:lpstr>
      <vt:lpstr>Merci!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EURAF</dc:title>
  <dc:creator>Christian Dupraz</dc:creator>
  <cp:lastModifiedBy>Usuario</cp:lastModifiedBy>
  <cp:revision>21</cp:revision>
  <dcterms:created xsi:type="dcterms:W3CDTF">2014-05-31T06:34:41Z</dcterms:created>
  <dcterms:modified xsi:type="dcterms:W3CDTF">2014-06-04T07:40:59Z</dcterms:modified>
</cp:coreProperties>
</file>